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9" r:id="rId3"/>
    <p:sldId id="260" r:id="rId4"/>
    <p:sldId id="261" r:id="rId5"/>
    <p:sldId id="257" r:id="rId6"/>
    <p:sldId id="262" r:id="rId7"/>
    <p:sldId id="266" r:id="rId8"/>
    <p:sldId id="263" r:id="rId9"/>
    <p:sldId id="269" r:id="rId10"/>
    <p:sldId id="270" r:id="rId11"/>
    <p:sldId id="271" r:id="rId12"/>
    <p:sldId id="267" r:id="rId13"/>
    <p:sldId id="268"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73947" autoAdjust="0"/>
  </p:normalViewPr>
  <p:slideViewPr>
    <p:cSldViewPr>
      <p:cViewPr varScale="1">
        <p:scale>
          <a:sx n="60" d="100"/>
          <a:sy n="60" d="100"/>
        </p:scale>
        <p:origin x="1378"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2" d="100"/>
          <a:sy n="62" d="100"/>
        </p:scale>
        <p:origin x="2371"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11ACC-B1AF-445B-8A97-6F13897C3B3B}" type="datetimeFigureOut">
              <a:rPr lang="en-US" smtClean="0"/>
              <a:t>10/11/2016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A2CE81-1303-42DE-BB0F-BC0F52D3FA2E}" type="slidenum">
              <a:rPr lang="en-US" smtClean="0"/>
              <a:t>‹#›</a:t>
            </a:fld>
            <a:endParaRPr lang="en-US"/>
          </a:p>
        </p:txBody>
      </p:sp>
    </p:spTree>
    <p:extLst>
      <p:ext uri="{BB962C8B-B14F-4D97-AF65-F5344CB8AC3E}">
        <p14:creationId xmlns:p14="http://schemas.microsoft.com/office/powerpoint/2010/main" val="2814181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wweek.com/news/2016/04/13/the-five-things-hospitals-dont-want-you-to-know-about-obamacar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ospirgfoundation.org/reports/orf/comments-providence-health-plans-proposal-raise-individual-health-insurance-rates"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do not see positive innovations being stifled by overzealous regulation, although I definitely see friction and frustration.</a:t>
            </a:r>
          </a:p>
          <a:p>
            <a:r>
              <a:rPr lang="en-US" dirty="0"/>
              <a:t>The </a:t>
            </a:r>
            <a:r>
              <a:rPr lang="en-US" baseline="0" dirty="0"/>
              <a:t>new and emerging business models I see are negative for consumers and are thriving because of inadequate regulation.</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1</a:t>
            </a:fld>
            <a:endParaRPr lang="en-US"/>
          </a:p>
        </p:txBody>
      </p:sp>
    </p:spTree>
    <p:extLst>
      <p:ext uri="{BB962C8B-B14F-4D97-AF65-F5344CB8AC3E}">
        <p14:creationId xmlns:p14="http://schemas.microsoft.com/office/powerpoint/2010/main" val="186453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A2CE81-1303-42DE-BB0F-BC0F52D3FA2E}" type="slidenum">
              <a:rPr lang="en-US" smtClean="0"/>
              <a:t>10</a:t>
            </a:fld>
            <a:endParaRPr lang="en-US"/>
          </a:p>
        </p:txBody>
      </p:sp>
    </p:spTree>
    <p:extLst>
      <p:ext uri="{BB962C8B-B14F-4D97-AF65-F5344CB8AC3E}">
        <p14:creationId xmlns:p14="http://schemas.microsoft.com/office/powerpoint/2010/main" val="144818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A2CE81-1303-42DE-BB0F-BC0F52D3FA2E}" type="slidenum">
              <a:rPr lang="en-US" smtClean="0"/>
              <a:t>11</a:t>
            </a:fld>
            <a:endParaRPr lang="en-US"/>
          </a:p>
        </p:txBody>
      </p:sp>
    </p:spTree>
    <p:extLst>
      <p:ext uri="{BB962C8B-B14F-4D97-AF65-F5344CB8AC3E}">
        <p14:creationId xmlns:p14="http://schemas.microsoft.com/office/powerpoint/2010/main" val="358153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three tools I think insurance regulators could use to lower costs. I will describe each of them and give a</a:t>
            </a:r>
            <a:r>
              <a:rPr lang="en-US" baseline="0" dirty="0"/>
              <a:t> case scenario for how they might be used, or in a couple instances, how they have been used.</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12</a:t>
            </a:fld>
            <a:endParaRPr lang="en-US"/>
          </a:p>
        </p:txBody>
      </p:sp>
    </p:spTree>
    <p:extLst>
      <p:ext uri="{BB962C8B-B14F-4D97-AF65-F5344CB8AC3E}">
        <p14:creationId xmlns:p14="http://schemas.microsoft.com/office/powerpoint/2010/main" val="2693616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Oregon insurers do not appear to be achieving savings from reductions in costs to Oregon hospitals, or sharing these savings with their members.</a:t>
            </a:r>
            <a:r>
              <a:rPr lang="en-US" sz="1200" b="0" i="0" kern="1200" dirty="0">
                <a:solidFill>
                  <a:schemeClr val="tx1"/>
                </a:solidFill>
                <a:effectLst/>
                <a:latin typeface="+mn-lt"/>
                <a:ea typeface="+mn-ea"/>
                <a:cs typeface="+mn-cs"/>
              </a:rPr>
              <a:t> Public filings from Oregon hospitals continue to demonstrate that factors including record-low levels of uncompensated care are contributing to large hospital profit margins across the state, yet consumers do not seem to be benefiting in the form of lower premiums. </a:t>
            </a:r>
            <a:r>
              <a:rPr lang="en-US" sz="1200" b="0" i="0" u="none" strike="noStrike" kern="1200" dirty="0">
                <a:solidFill>
                  <a:schemeClr val="tx1"/>
                </a:solidFill>
                <a:effectLst/>
                <a:latin typeface="+mn-lt"/>
                <a:ea typeface="+mn-ea"/>
                <a:cs typeface="+mn-cs"/>
                <a:hlinkClick r:id="rId3"/>
              </a:rPr>
              <a:t>For example</a:t>
            </a:r>
            <a:r>
              <a:rPr lang="en-US" sz="1200" b="0" i="0" kern="1200" dirty="0">
                <a:solidFill>
                  <a:schemeClr val="tx1"/>
                </a:solidFill>
                <a:effectLst/>
                <a:latin typeface="+mn-lt"/>
                <a:ea typeface="+mn-ea"/>
                <a:cs typeface="+mn-cs"/>
              </a:rPr>
              <a:t>, Providence Health &amp; Services, the state's largest hospital chain, is sitting on nearly $6 billion in cash reserves while its insurer affiliate, Providence Health Plan, wants to </a:t>
            </a:r>
            <a:r>
              <a:rPr lang="en-US" sz="1200" b="0" i="0" u="none" strike="noStrike" kern="1200" dirty="0">
                <a:solidFill>
                  <a:schemeClr val="tx1"/>
                </a:solidFill>
                <a:effectLst/>
                <a:latin typeface="+mn-lt"/>
                <a:ea typeface="+mn-ea"/>
                <a:cs typeface="+mn-cs"/>
                <a:hlinkClick r:id="rId4"/>
              </a:rPr>
              <a:t>raise rates</a:t>
            </a:r>
            <a:r>
              <a:rPr lang="en-US" sz="1200" b="0" i="0" kern="1200" dirty="0">
                <a:solidFill>
                  <a:schemeClr val="tx1"/>
                </a:solidFill>
                <a:effectLst/>
                <a:latin typeface="+mn-lt"/>
                <a:ea typeface="+mn-ea"/>
                <a:cs typeface="+mn-cs"/>
              </a:rPr>
              <a:t> by nearly 30%. In light of these surpluses, it seems reasonable for insurers to expect commensurate savings on hospital costs, and to pass those savings along to consumers, but few insurers were able to identify any savings in their rate proposals—and even those insurers that have acknowledged the issue do not seem to be doing enough to address it. We are deeply concerned that, if this trend continues, Oregon consumers will keep being asked to foot the bill for costs that no longer exist in our health care system.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a:t>
            </a:r>
            <a:r>
              <a:rPr lang="en-US" sz="1200" b="0" i="0" kern="1200" baseline="0" dirty="0">
                <a:solidFill>
                  <a:schemeClr val="tx1"/>
                </a:solidFill>
                <a:effectLst/>
                <a:latin typeface="+mn-lt"/>
                <a:ea typeface="+mn-ea"/>
                <a:cs typeface="+mn-cs"/>
              </a:rPr>
              <a:t> researchers cited in my paper can quantify the difference in price based upon the number of competitors.</a:t>
            </a:r>
          </a:p>
          <a:p>
            <a:pPr marL="171450" indent="-171450">
              <a:buFont typeface="Arial" panose="020B0604020202020204" pitchFamily="34" charset="0"/>
              <a:buChar char="•"/>
            </a:pPr>
            <a:r>
              <a:rPr lang="en-US" sz="1200" b="0" i="0" kern="1200" baseline="0" dirty="0">
                <a:solidFill>
                  <a:schemeClr val="tx1"/>
                </a:solidFill>
                <a:effectLst/>
                <a:latin typeface="+mn-lt"/>
                <a:ea typeface="+mn-ea"/>
                <a:cs typeface="+mn-cs"/>
              </a:rPr>
              <a:t>The commissioner can say, I will calculate your premium based upon two hospitals in the market. It is your job to go to court and get that hospital chain split in two. If you do that, your profit margin will be 3.5%. If you don’t, your profit margin will be 1.5%</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13</a:t>
            </a:fld>
            <a:endParaRPr lang="en-US"/>
          </a:p>
        </p:txBody>
      </p:sp>
    </p:spTree>
    <p:extLst>
      <p:ext uri="{BB962C8B-B14F-4D97-AF65-F5344CB8AC3E}">
        <p14:creationId xmlns:p14="http://schemas.microsoft.com/office/powerpoint/2010/main" val="2893330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14</a:t>
            </a:fld>
            <a:endParaRPr lang="en-US"/>
          </a:p>
        </p:txBody>
      </p:sp>
    </p:spTree>
    <p:extLst>
      <p:ext uri="{BB962C8B-B14F-4D97-AF65-F5344CB8AC3E}">
        <p14:creationId xmlns:p14="http://schemas.microsoft.com/office/powerpoint/2010/main" val="4065657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15</a:t>
            </a:fld>
            <a:endParaRPr lang="en-US"/>
          </a:p>
        </p:txBody>
      </p:sp>
    </p:spTree>
    <p:extLst>
      <p:ext uri="{BB962C8B-B14F-4D97-AF65-F5344CB8AC3E}">
        <p14:creationId xmlns:p14="http://schemas.microsoft.com/office/powerpoint/2010/main" val="382706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Prices in the US are higher than</a:t>
            </a:r>
            <a:r>
              <a:rPr lang="en-US" baseline="0" dirty="0"/>
              <a:t> in peer nations</a:t>
            </a:r>
          </a:p>
          <a:p>
            <a:r>
              <a:rPr lang="en-US" dirty="0"/>
              <a:t>Has anyone here been to Switzerland?</a:t>
            </a:r>
          </a:p>
          <a:p>
            <a:r>
              <a:rPr lang="en-US" dirty="0"/>
              <a:t>“It’s the Prices Stupid” (2003): Difference is that monopsony purchasers have the market clout in other countries</a:t>
            </a:r>
          </a:p>
          <a:p>
            <a:r>
              <a:rPr lang="en-US" dirty="0"/>
              <a:t>In US, buying</a:t>
            </a:r>
            <a:r>
              <a:rPr lang="en-US" baseline="0" dirty="0"/>
              <a:t> power is diffused among multiple payers, insurance companies, government programs.</a:t>
            </a:r>
          </a:p>
          <a:p>
            <a:r>
              <a:rPr lang="en-US" dirty="0"/>
              <a:t>But also there is a collective action problem: No</a:t>
            </a:r>
            <a:r>
              <a:rPr lang="en-US" baseline="0" dirty="0"/>
              <a:t> payer wants to stick its neck out and “push back” on prices:</a:t>
            </a:r>
          </a:p>
          <a:p>
            <a:r>
              <a:rPr lang="en-US" baseline="0" dirty="0"/>
              <a:t>If your only option is to walk away, why would Insurance Company A provoke a confrontation with Memorial Hospital over a price hike? Employers who want their workers to have good coverage can go over to Insurance Company B where they have a good relationship with Memorial Hospital </a:t>
            </a:r>
          </a:p>
          <a:p>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2</a:t>
            </a:fld>
            <a:endParaRPr lang="en-US"/>
          </a:p>
        </p:txBody>
      </p:sp>
    </p:spTree>
    <p:extLst>
      <p:ext uri="{BB962C8B-B14F-4D97-AF65-F5344CB8AC3E}">
        <p14:creationId xmlns:p14="http://schemas.microsoft.com/office/powerpoint/2010/main" val="1255654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my view the biggest problem with US health care is that it is too expensive. The ACA enacted universal access to health insurance but many people are declining to buy it because it costs too much.</a:t>
            </a:r>
            <a:endParaRPr lang="en-US" dirty="0"/>
          </a:p>
          <a:p>
            <a:r>
              <a:rPr lang="en-US" dirty="0"/>
              <a:t>Over 8 million tax filers paid the individual mandate tax in the 2014 tax year.</a:t>
            </a:r>
          </a:p>
          <a:p>
            <a:r>
              <a:rPr lang="en-US" dirty="0">
                <a:effectLst/>
              </a:rPr>
              <a:t>11 million returns claimed an exemption from the individual shared responsibility payment </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3</a:t>
            </a:fld>
            <a:endParaRPr lang="en-US"/>
          </a:p>
        </p:txBody>
      </p:sp>
    </p:spTree>
    <p:extLst>
      <p:ext uri="{BB962C8B-B14F-4D97-AF65-F5344CB8AC3E}">
        <p14:creationId xmlns:p14="http://schemas.microsoft.com/office/powerpoint/2010/main" val="1731583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this graph from the Medical Expenditure Panel Survey (MEPS)</a:t>
            </a:r>
          </a:p>
          <a:p>
            <a:r>
              <a:rPr lang="en-US" dirty="0"/>
              <a:t>This is the percentage of workers who are offered insurance by their employers</a:t>
            </a:r>
            <a:r>
              <a:rPr lang="en-US" baseline="0" dirty="0"/>
              <a:t> and accept it.</a:t>
            </a:r>
          </a:p>
          <a:p>
            <a:r>
              <a:rPr lang="en-US" baseline="0" dirty="0"/>
              <a:t>In 2003 the take-up rate was 80%.</a:t>
            </a:r>
          </a:p>
          <a:p>
            <a:r>
              <a:rPr lang="en-US" dirty="0"/>
              <a:t>In 2015 it</a:t>
            </a:r>
            <a:r>
              <a:rPr lang="en-US" baseline="0" dirty="0"/>
              <a:t> is 75%. In 2003 there was no tax penalty for being uninsured, today there is, but take-up </a:t>
            </a:r>
            <a:r>
              <a:rPr lang="en-US" b="1" baseline="0" dirty="0"/>
              <a:t>is lower</a:t>
            </a:r>
            <a:r>
              <a:rPr lang="en-US" baseline="0" dirty="0"/>
              <a:t>. </a:t>
            </a:r>
          </a:p>
          <a:p>
            <a:r>
              <a:rPr lang="en-US" baseline="0" dirty="0"/>
              <a:t>We hear many criticisms of the ACA, but if one quarter of people who can health insurance from their jobs aren’t taking it, I would submit there is a single problem underlying both the individual and group health insurance markets: Health Care in the US is too expensive, and insurance is viewed increasingly as an unaffordable luxury  </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4</a:t>
            </a:fld>
            <a:endParaRPr lang="en-US"/>
          </a:p>
        </p:txBody>
      </p:sp>
    </p:spTree>
    <p:extLst>
      <p:ext uri="{BB962C8B-B14F-4D97-AF65-F5344CB8AC3E}">
        <p14:creationId xmlns:p14="http://schemas.microsoft.com/office/powerpoint/2010/main" val="3626367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$1,000 is now the median deductible for</a:t>
            </a:r>
            <a:r>
              <a:rPr lang="en-US" baseline="0" dirty="0"/>
              <a:t> employer health plans-</a:t>
            </a:r>
          </a:p>
          <a:p>
            <a:r>
              <a:rPr lang="en-US" baseline="0" dirty="0"/>
              <a:t>Half of all workers pay the first $1,000 out of pocket</a:t>
            </a:r>
          </a:p>
          <a:p>
            <a:r>
              <a:rPr lang="en-US" baseline="0" dirty="0"/>
              <a:t>In a given year, 24% of consumers have zero health care expenditures</a:t>
            </a:r>
          </a:p>
          <a:p>
            <a:r>
              <a:rPr lang="en-US" baseline="0" dirty="0"/>
              <a:t>For those who do have health care expenditures, $1,040 is the median expenditure.</a:t>
            </a:r>
          </a:p>
          <a:p>
            <a:r>
              <a:rPr lang="en-US" baseline="0" dirty="0"/>
              <a:t>What this means is that for the average consumer in a given year, the primary role of an insurance company is not going to be paying for a medical claim</a:t>
            </a:r>
          </a:p>
          <a:p>
            <a:r>
              <a:rPr lang="en-US" baseline="0" dirty="0"/>
              <a:t>It is going to be negotiating provider prices on behalf of consumers.</a:t>
            </a:r>
          </a:p>
          <a:p>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5</a:t>
            </a:fld>
            <a:endParaRPr lang="en-US"/>
          </a:p>
        </p:txBody>
      </p:sp>
    </p:spTree>
    <p:extLst>
      <p:ext uri="{BB962C8B-B14F-4D97-AF65-F5344CB8AC3E}">
        <p14:creationId xmlns:p14="http://schemas.microsoft.com/office/powerpoint/2010/main" val="1117808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go into a doctor’s office with no insurance, you will get a bill for $145</a:t>
            </a:r>
          </a:p>
          <a:p>
            <a:r>
              <a:rPr lang="en-US" dirty="0"/>
              <a:t>If you have insurance, you are only going to pay $48. If you do not reach your deductible, the main value you got from your insurance company was the negotiated price</a:t>
            </a:r>
          </a:p>
          <a:p>
            <a:r>
              <a:rPr lang="en-US" dirty="0"/>
              <a:t>If</a:t>
            </a:r>
            <a:r>
              <a:rPr lang="en-US" baseline="0" dirty="0"/>
              <a:t> your employer is self-insured (and 60% of workers are self-insured) negotiated prices are the main thing the employer got from the insurance company was negotiated prices</a:t>
            </a:r>
          </a:p>
          <a:p>
            <a:r>
              <a:rPr lang="en-US" baseline="0" dirty="0"/>
              <a:t>BTW- Because Prescription drug prices are negotiated using rebates rather than discounts, this doesn’t apply to drug prices.</a:t>
            </a:r>
          </a:p>
          <a:p>
            <a:r>
              <a:rPr lang="en-US" baseline="0" dirty="0"/>
              <a:t>The third bullet I’ll get to in a minute</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6</a:t>
            </a:fld>
            <a:endParaRPr lang="en-US"/>
          </a:p>
        </p:txBody>
      </p:sp>
    </p:spTree>
    <p:extLst>
      <p:ext uri="{BB962C8B-B14F-4D97-AF65-F5344CB8AC3E}">
        <p14:creationId xmlns:p14="http://schemas.microsoft.com/office/powerpoint/2010/main" val="1127891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certainly in the last two cases, proponents bit off more than they could chew</a:t>
            </a:r>
          </a:p>
        </p:txBody>
      </p:sp>
      <p:sp>
        <p:nvSpPr>
          <p:cNvPr id="4" name="Slide Number Placeholder 3"/>
          <p:cNvSpPr>
            <a:spLocks noGrp="1"/>
          </p:cNvSpPr>
          <p:nvPr>
            <p:ph type="sldNum" sz="quarter" idx="10"/>
          </p:nvPr>
        </p:nvSpPr>
        <p:spPr/>
        <p:txBody>
          <a:bodyPr/>
          <a:lstStyle/>
          <a:p>
            <a:fld id="{6AA2CE81-1303-42DE-BB0F-BC0F52D3FA2E}" type="slidenum">
              <a:rPr lang="en-US" smtClean="0"/>
              <a:t>7</a:t>
            </a:fld>
            <a:endParaRPr lang="en-US"/>
          </a:p>
        </p:txBody>
      </p:sp>
    </p:spTree>
    <p:extLst>
      <p:ext uri="{BB962C8B-B14F-4D97-AF65-F5344CB8AC3E}">
        <p14:creationId xmlns:p14="http://schemas.microsoft.com/office/powerpoint/2010/main" val="1282749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a:t>
            </a:r>
            <a:r>
              <a:rPr lang="en-US" baseline="0" dirty="0"/>
              <a:t> would argue that without all-payer rate setting we will never get US prices down to the level of, say, New Zealand. I would agree. But I think we could get them down to a Switzerland level. </a:t>
            </a:r>
          </a:p>
          <a:p>
            <a:r>
              <a:rPr lang="en-US" baseline="0" dirty="0"/>
              <a:t>I</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8</a:t>
            </a:fld>
            <a:endParaRPr lang="en-US"/>
          </a:p>
        </p:txBody>
      </p:sp>
    </p:spTree>
    <p:extLst>
      <p:ext uri="{BB962C8B-B14F-4D97-AF65-F5344CB8AC3E}">
        <p14:creationId xmlns:p14="http://schemas.microsoft.com/office/powerpoint/2010/main" val="314856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Large hospital systems that conduct “all-or-none” contracting have reportedly added other anti-competitive language to their contracts to protect and expand their market power including clauses that prohibit health plans or employers from developing “tiered” benefit packages that would allow them to… develop new products to stimulate competition through differential cost sharing across member hospitals. Another example is so-called gag-clauses which prohibit health plans from sharing detailed hospital specific utilization and pricing data with large employers </a:t>
            </a:r>
            <a:endParaRPr lang="en-US" dirty="0"/>
          </a:p>
        </p:txBody>
      </p:sp>
      <p:sp>
        <p:nvSpPr>
          <p:cNvPr id="4" name="Slide Number Placeholder 3"/>
          <p:cNvSpPr>
            <a:spLocks noGrp="1"/>
          </p:cNvSpPr>
          <p:nvPr>
            <p:ph type="sldNum" sz="quarter" idx="10"/>
          </p:nvPr>
        </p:nvSpPr>
        <p:spPr/>
        <p:txBody>
          <a:bodyPr/>
          <a:lstStyle/>
          <a:p>
            <a:fld id="{6AA2CE81-1303-42DE-BB0F-BC0F52D3FA2E}" type="slidenum">
              <a:rPr lang="en-US" smtClean="0"/>
              <a:t>9</a:t>
            </a:fld>
            <a:endParaRPr lang="en-US"/>
          </a:p>
        </p:txBody>
      </p:sp>
    </p:spTree>
    <p:extLst>
      <p:ext uri="{BB962C8B-B14F-4D97-AF65-F5344CB8AC3E}">
        <p14:creationId xmlns:p14="http://schemas.microsoft.com/office/powerpoint/2010/main" val="401977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F488DE-E683-4D11-8E02-24E3CC3472A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121028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F488DE-E683-4D11-8E02-24E3CC3472A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373954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F488DE-E683-4D11-8E02-24E3CC3472A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1248438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F488DE-E683-4D11-8E02-24E3CC3472A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4186958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F488DE-E683-4D11-8E02-24E3CC3472A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203982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F488DE-E683-4D11-8E02-24E3CC3472A4}"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317065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F488DE-E683-4D11-8E02-24E3CC3472A4}"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221024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F488DE-E683-4D11-8E02-24E3CC3472A4}"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2078490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488DE-E683-4D11-8E02-24E3CC3472A4}"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413901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F488DE-E683-4D11-8E02-24E3CC3472A4}"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414086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F488DE-E683-4D11-8E02-24E3CC3472A4}"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AA7E0-3ACB-4481-A3C9-E36BFC5D809E}" type="slidenum">
              <a:rPr lang="en-US" smtClean="0"/>
              <a:t>‹#›</a:t>
            </a:fld>
            <a:endParaRPr lang="en-US"/>
          </a:p>
        </p:txBody>
      </p:sp>
    </p:spTree>
    <p:extLst>
      <p:ext uri="{BB962C8B-B14F-4D97-AF65-F5344CB8AC3E}">
        <p14:creationId xmlns:p14="http://schemas.microsoft.com/office/powerpoint/2010/main" val="184129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488DE-E683-4D11-8E02-24E3CC3472A4}" type="datetimeFigureOut">
              <a:rPr lang="en-US" smtClean="0"/>
              <a:t>10/11/2016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AA7E0-3ACB-4481-A3C9-E36BFC5D809E}" type="slidenum">
              <a:rPr lang="en-US" smtClean="0"/>
              <a:t>‹#›</a:t>
            </a:fld>
            <a:endParaRPr lang="en-US"/>
          </a:p>
        </p:txBody>
      </p:sp>
    </p:spTree>
    <p:extLst>
      <p:ext uri="{BB962C8B-B14F-4D97-AF65-F5344CB8AC3E}">
        <p14:creationId xmlns:p14="http://schemas.microsoft.com/office/powerpoint/2010/main" val="1210299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a:bodyPr>
          <a:lstStyle/>
          <a:p>
            <a:r>
              <a:rPr lang="en-US" dirty="0"/>
              <a:t>A Stronger Role for </a:t>
            </a:r>
            <a:br>
              <a:rPr lang="en-US" dirty="0"/>
            </a:br>
            <a:r>
              <a:rPr lang="en-US" dirty="0"/>
              <a:t>Insurance Regulators in </a:t>
            </a:r>
            <a:br>
              <a:rPr lang="en-US" dirty="0"/>
            </a:br>
            <a:r>
              <a:rPr lang="en-US" dirty="0"/>
              <a:t>Containing Health Care Costs</a:t>
            </a:r>
          </a:p>
        </p:txBody>
      </p:sp>
      <p:sp>
        <p:nvSpPr>
          <p:cNvPr id="3" name="Subtitle 2"/>
          <p:cNvSpPr>
            <a:spLocks noGrp="1"/>
          </p:cNvSpPr>
          <p:nvPr>
            <p:ph type="subTitle" idx="1"/>
          </p:nvPr>
        </p:nvSpPr>
        <p:spPr/>
        <p:txBody>
          <a:bodyPr>
            <a:normAutofit/>
          </a:bodyPr>
          <a:lstStyle/>
          <a:p>
            <a:r>
              <a:rPr lang="en-US" sz="4400" dirty="0">
                <a:solidFill>
                  <a:schemeClr val="tx1"/>
                </a:solidFill>
              </a:rPr>
              <a:t>Jackson Williams</a:t>
            </a:r>
          </a:p>
        </p:txBody>
      </p:sp>
    </p:spTree>
    <p:extLst>
      <p:ext uri="{BB962C8B-B14F-4D97-AF65-F5344CB8AC3E}">
        <p14:creationId xmlns:p14="http://schemas.microsoft.com/office/powerpoint/2010/main" val="214144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“Must-Have” Provider</a:t>
            </a:r>
          </a:p>
        </p:txBody>
      </p:sp>
      <p:sp>
        <p:nvSpPr>
          <p:cNvPr id="3" name="Content Placeholder 2"/>
          <p:cNvSpPr>
            <a:spLocks noGrp="1"/>
          </p:cNvSpPr>
          <p:nvPr>
            <p:ph idx="1"/>
          </p:nvPr>
        </p:nvSpPr>
        <p:spPr/>
        <p:txBody>
          <a:bodyPr>
            <a:normAutofit lnSpcReduction="10000"/>
          </a:bodyPr>
          <a:lstStyle/>
          <a:p>
            <a:r>
              <a:rPr lang="en-US" dirty="0"/>
              <a:t>Certain large and prestigious hospitals and physician groups are recognized as “must-have” parties to insurers’ provider networks, and demand and receive prices disproportionate to their clinical outcomes.</a:t>
            </a:r>
          </a:p>
          <a:p>
            <a:r>
              <a:rPr lang="en-US" dirty="0"/>
              <a:t>Insurers find they cannot exclude these providers from their networks nor place them in lower tiers, and pass the costs along in the form of higher premiums. </a:t>
            </a:r>
          </a:p>
          <a:p>
            <a:endParaRPr lang="en-US" dirty="0"/>
          </a:p>
        </p:txBody>
      </p:sp>
    </p:spTree>
    <p:extLst>
      <p:ext uri="{BB962C8B-B14F-4D97-AF65-F5344CB8AC3E}">
        <p14:creationId xmlns:p14="http://schemas.microsoft.com/office/powerpoint/2010/main" val="2977571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Out-of-Network Providers/</a:t>
            </a:r>
            <a:br>
              <a:rPr lang="en-US" dirty="0"/>
            </a:br>
            <a:r>
              <a:rPr lang="en-US" dirty="0"/>
              <a:t>Surprise Medical Bills</a:t>
            </a:r>
          </a:p>
        </p:txBody>
      </p:sp>
      <p:sp>
        <p:nvSpPr>
          <p:cNvPr id="3" name="Content Placeholder 2"/>
          <p:cNvSpPr>
            <a:spLocks noGrp="1"/>
          </p:cNvSpPr>
          <p:nvPr>
            <p:ph idx="1"/>
          </p:nvPr>
        </p:nvSpPr>
        <p:spPr/>
        <p:txBody>
          <a:bodyPr>
            <a:normAutofit fontScale="92500"/>
          </a:bodyPr>
          <a:lstStyle/>
          <a:p>
            <a:r>
              <a:rPr lang="en-US" dirty="0"/>
              <a:t>Hospitals granting exclusive franchises for ED, anesthesiology, pathology to large physician staffing corporations</a:t>
            </a:r>
          </a:p>
          <a:p>
            <a:r>
              <a:rPr lang="en-US" dirty="0"/>
              <a:t>These corporations do not contract with insurers; rely on hospital’s “captive clientele” for volume</a:t>
            </a:r>
          </a:p>
          <a:p>
            <a:r>
              <a:rPr lang="en-US" dirty="0"/>
              <a:t>Economy of scale permits collections of UCR from insurers plus balance of charges from consumers</a:t>
            </a:r>
          </a:p>
          <a:p>
            <a:r>
              <a:rPr lang="en-US" dirty="0"/>
              <a:t>Accountability of out-of-network providers runs the wrong way</a:t>
            </a:r>
          </a:p>
        </p:txBody>
      </p:sp>
    </p:spTree>
    <p:extLst>
      <p:ext uri="{BB962C8B-B14F-4D97-AF65-F5344CB8AC3E}">
        <p14:creationId xmlns:p14="http://schemas.microsoft.com/office/powerpoint/2010/main" val="3535398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What Tools Could Insurance Regulators Use</a:t>
            </a:r>
            <a:br>
              <a:rPr lang="en-US" sz="3600" dirty="0"/>
            </a:br>
            <a:r>
              <a:rPr lang="en-US" sz="3600" dirty="0"/>
              <a:t>to Lower Health Care Costs?</a:t>
            </a:r>
          </a:p>
        </p:txBody>
      </p:sp>
      <p:sp>
        <p:nvSpPr>
          <p:cNvPr id="3" name="Content Placeholder 2"/>
          <p:cNvSpPr>
            <a:spLocks noGrp="1"/>
          </p:cNvSpPr>
          <p:nvPr>
            <p:ph idx="1"/>
          </p:nvPr>
        </p:nvSpPr>
        <p:spPr/>
        <p:txBody>
          <a:bodyPr/>
          <a:lstStyle/>
          <a:p>
            <a:r>
              <a:rPr lang="en-US" dirty="0"/>
              <a:t>Prior Approval of Insurance Rates</a:t>
            </a:r>
          </a:p>
          <a:p>
            <a:r>
              <a:rPr lang="en-US" dirty="0"/>
              <a:t>“Catchall Authority” to Prohibit Unfair Insurance Practices</a:t>
            </a:r>
          </a:p>
          <a:p>
            <a:r>
              <a:rPr lang="en-US" dirty="0"/>
              <a:t>Convening Insurers to Act Collectively</a:t>
            </a:r>
          </a:p>
          <a:p>
            <a:endParaRPr lang="en-US" dirty="0"/>
          </a:p>
        </p:txBody>
      </p:sp>
    </p:spTree>
    <p:extLst>
      <p:ext uri="{BB962C8B-B14F-4D97-AF65-F5344CB8AC3E}">
        <p14:creationId xmlns:p14="http://schemas.microsoft.com/office/powerpoint/2010/main" val="422425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Rate Approval Authority</a:t>
            </a:r>
          </a:p>
        </p:txBody>
      </p:sp>
      <p:sp>
        <p:nvSpPr>
          <p:cNvPr id="3" name="Content Placeholder 2"/>
          <p:cNvSpPr>
            <a:spLocks noGrp="1"/>
          </p:cNvSpPr>
          <p:nvPr>
            <p:ph idx="1"/>
          </p:nvPr>
        </p:nvSpPr>
        <p:spPr/>
        <p:txBody>
          <a:bodyPr/>
          <a:lstStyle/>
          <a:p>
            <a:r>
              <a:rPr lang="en-US" dirty="0"/>
              <a:t>“Rates shall not be excessive, inadequate, or unfairly discriminatory.”</a:t>
            </a:r>
          </a:p>
          <a:p>
            <a:r>
              <a:rPr lang="en-US" dirty="0"/>
              <a:t>35 jurisdictions including DC have prior approval authority in some portion of the individual and small group market</a:t>
            </a:r>
          </a:p>
          <a:p>
            <a:r>
              <a:rPr lang="en-US" dirty="0"/>
              <a:t>3 states’ laws specifically cite “efficiency” or “cost containment” as a consideration</a:t>
            </a:r>
          </a:p>
        </p:txBody>
      </p:sp>
    </p:spTree>
    <p:extLst>
      <p:ext uri="{BB962C8B-B14F-4D97-AF65-F5344CB8AC3E}">
        <p14:creationId xmlns:p14="http://schemas.microsoft.com/office/powerpoint/2010/main" val="3915261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“Catchall Authority”</a:t>
            </a:r>
          </a:p>
        </p:txBody>
      </p:sp>
      <p:sp>
        <p:nvSpPr>
          <p:cNvPr id="3" name="Content Placeholder 2"/>
          <p:cNvSpPr>
            <a:spLocks noGrp="1"/>
          </p:cNvSpPr>
          <p:nvPr>
            <p:ph idx="1"/>
          </p:nvPr>
        </p:nvSpPr>
        <p:spPr/>
        <p:txBody>
          <a:bodyPr>
            <a:normAutofit fontScale="92500"/>
          </a:bodyPr>
          <a:lstStyle/>
          <a:p>
            <a:r>
              <a:rPr lang="en-US" dirty="0"/>
              <a:t>“Any act or practice not defined in statute, which is unfair or deceptive” can be prohibited</a:t>
            </a:r>
          </a:p>
          <a:p>
            <a:r>
              <a:rPr lang="en-US" dirty="0"/>
              <a:t>Rhode Island: Hospital Contracting Conditions limit annual rates of price increase and require pay-for-performance element</a:t>
            </a:r>
          </a:p>
          <a:p>
            <a:r>
              <a:rPr lang="en-US" dirty="0"/>
              <a:t>“All or nothing” contracting another candidate for prohibition as unfair</a:t>
            </a:r>
          </a:p>
          <a:p>
            <a:r>
              <a:rPr lang="en-US" dirty="0"/>
              <a:t>Could “reference pricing” be facilitated or imposed?</a:t>
            </a:r>
          </a:p>
        </p:txBody>
      </p:sp>
    </p:spTree>
    <p:extLst>
      <p:ext uri="{BB962C8B-B14F-4D97-AF65-F5344CB8AC3E}">
        <p14:creationId xmlns:p14="http://schemas.microsoft.com/office/powerpoint/2010/main" val="4169469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Convening Insurers to Fight</a:t>
            </a:r>
            <a:br>
              <a:rPr lang="en-US" dirty="0"/>
            </a:br>
            <a:r>
              <a:rPr lang="en-US" dirty="0"/>
              <a:t>“Surprise” Medical Bills</a:t>
            </a:r>
          </a:p>
        </p:txBody>
      </p:sp>
      <p:sp>
        <p:nvSpPr>
          <p:cNvPr id="3" name="Content Placeholder 2"/>
          <p:cNvSpPr>
            <a:spLocks noGrp="1"/>
          </p:cNvSpPr>
          <p:nvPr>
            <p:ph idx="1"/>
          </p:nvPr>
        </p:nvSpPr>
        <p:spPr/>
        <p:txBody>
          <a:bodyPr>
            <a:normAutofit lnSpcReduction="10000"/>
          </a:bodyPr>
          <a:lstStyle/>
          <a:p>
            <a:r>
              <a:rPr lang="en-US" dirty="0"/>
              <a:t>Common law doctrine of </a:t>
            </a:r>
            <a:r>
              <a:rPr lang="en-US" i="1" dirty="0"/>
              <a:t>quantum </a:t>
            </a:r>
            <a:r>
              <a:rPr lang="en-US" i="1" dirty="0" err="1"/>
              <a:t>meruit</a:t>
            </a:r>
            <a:r>
              <a:rPr lang="en-US" i="1" dirty="0"/>
              <a:t> </a:t>
            </a:r>
            <a:r>
              <a:rPr lang="en-US" dirty="0"/>
              <a:t>says physician gets UCR, not “charges.”</a:t>
            </a:r>
          </a:p>
          <a:p>
            <a:r>
              <a:rPr lang="en-US" dirty="0"/>
              <a:t>Individual consumers, insurers have won cases limiting fees to UCR; but no organized efforts to mount “bellwether trials” </a:t>
            </a:r>
          </a:p>
          <a:p>
            <a:r>
              <a:rPr lang="en-US" dirty="0"/>
              <a:t>Michigan no-fault precedent from 1990s: commissioner led insurers’ united front to stop balance billing by defending collection suits; providers capitulated</a:t>
            </a:r>
          </a:p>
        </p:txBody>
      </p:sp>
    </p:spTree>
    <p:extLst>
      <p:ext uri="{BB962C8B-B14F-4D97-AF65-F5344CB8AC3E}">
        <p14:creationId xmlns:p14="http://schemas.microsoft.com/office/powerpoint/2010/main" val="359743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1090593"/>
            <a:ext cx="9144000" cy="4676813"/>
          </a:xfrm>
          <a:prstGeom prst="rect">
            <a:avLst/>
          </a:prstGeom>
        </p:spPr>
      </p:pic>
    </p:spTree>
    <p:extLst>
      <p:ext uri="{BB962C8B-B14F-4D97-AF65-F5344CB8AC3E}">
        <p14:creationId xmlns:p14="http://schemas.microsoft.com/office/powerpoint/2010/main" val="321504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1200150"/>
            <a:ext cx="9144000" cy="4457700"/>
          </a:xfrm>
          <a:prstGeom prst="rect">
            <a:avLst/>
          </a:prstGeom>
        </p:spPr>
      </p:pic>
    </p:spTree>
    <p:extLst>
      <p:ext uri="{BB962C8B-B14F-4D97-AF65-F5344CB8AC3E}">
        <p14:creationId xmlns:p14="http://schemas.microsoft.com/office/powerpoint/2010/main" val="40988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44352" y="457201"/>
            <a:ext cx="8847248" cy="5938198"/>
          </a:xfrm>
          <a:prstGeom prst="rect">
            <a:avLst/>
          </a:prstGeom>
        </p:spPr>
      </p:pic>
    </p:spTree>
    <p:extLst>
      <p:ext uri="{BB962C8B-B14F-4D97-AF65-F5344CB8AC3E}">
        <p14:creationId xmlns:p14="http://schemas.microsoft.com/office/powerpoint/2010/main" val="4229338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5491" y="457200"/>
            <a:ext cx="8351309" cy="62634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245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Charges and Prices for Office Visit</a:t>
            </a:r>
            <a:br>
              <a:rPr lang="en-US" dirty="0"/>
            </a:br>
            <a:r>
              <a:rPr lang="en-US" dirty="0"/>
              <a:t>(Established Patient, Low Severity)</a:t>
            </a:r>
          </a:p>
        </p:txBody>
      </p:sp>
      <p:sp>
        <p:nvSpPr>
          <p:cNvPr id="3" name="Content Placeholder 2"/>
          <p:cNvSpPr>
            <a:spLocks noGrp="1"/>
          </p:cNvSpPr>
          <p:nvPr>
            <p:ph idx="1"/>
          </p:nvPr>
        </p:nvSpPr>
        <p:spPr/>
        <p:txBody>
          <a:bodyPr/>
          <a:lstStyle/>
          <a:p>
            <a:r>
              <a:rPr lang="en-US" dirty="0"/>
              <a:t>Average Billed Charge: $145</a:t>
            </a:r>
          </a:p>
          <a:p>
            <a:r>
              <a:rPr lang="en-US" dirty="0"/>
              <a:t>Average Negotiated Price: $48</a:t>
            </a:r>
          </a:p>
          <a:p>
            <a:r>
              <a:rPr lang="en-US" dirty="0"/>
              <a:t>Average Negotiated Price - </a:t>
            </a:r>
            <a:r>
              <a:rPr lang="en-US" dirty="0" err="1"/>
              <a:t>Eau</a:t>
            </a:r>
            <a:r>
              <a:rPr lang="en-US" dirty="0"/>
              <a:t> Claire, WI: $97 </a:t>
            </a:r>
          </a:p>
        </p:txBody>
      </p:sp>
    </p:spTree>
    <p:extLst>
      <p:ext uri="{BB962C8B-B14F-4D97-AF65-F5344CB8AC3E}">
        <p14:creationId xmlns:p14="http://schemas.microsoft.com/office/powerpoint/2010/main" val="282584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Center/Left Economists’ Preferred Policy Solution: All-Payer Rate Regulation</a:t>
            </a:r>
          </a:p>
        </p:txBody>
      </p:sp>
      <p:sp>
        <p:nvSpPr>
          <p:cNvPr id="3" name="Content Placeholder 2"/>
          <p:cNvSpPr>
            <a:spLocks noGrp="1"/>
          </p:cNvSpPr>
          <p:nvPr>
            <p:ph idx="1"/>
          </p:nvPr>
        </p:nvSpPr>
        <p:spPr/>
        <p:txBody>
          <a:bodyPr>
            <a:normAutofit fontScale="85000" lnSpcReduction="20000"/>
          </a:bodyPr>
          <a:lstStyle/>
          <a:p>
            <a:r>
              <a:rPr lang="en-US" dirty="0"/>
              <a:t>Center for American Progress: Industry-wide binding arbitration to set rates</a:t>
            </a:r>
          </a:p>
          <a:p>
            <a:r>
              <a:rPr lang="en-US" dirty="0"/>
              <a:t>Berenson: Cap rates at a multiple of Medicare price, e.g., 125%</a:t>
            </a:r>
          </a:p>
          <a:p>
            <a:r>
              <a:rPr lang="en-US" dirty="0"/>
              <a:t>Kocher: 125% rate cap triggered by high market concentration</a:t>
            </a:r>
          </a:p>
          <a:p>
            <a:r>
              <a:rPr lang="en-US" dirty="0"/>
              <a:t>Maryland: Global budget for health care in the state, beginning with hospitals; physicians next</a:t>
            </a:r>
          </a:p>
          <a:p>
            <a:r>
              <a:rPr lang="en-US" dirty="0"/>
              <a:t>1993 Clinton Plan: Rate setting by “regional alliances”</a:t>
            </a:r>
          </a:p>
          <a:p>
            <a:r>
              <a:rPr lang="en-US" dirty="0"/>
              <a:t>Massachusetts proposal: “Luxury tax” when price exceeds 120% of state median  </a:t>
            </a:r>
          </a:p>
        </p:txBody>
      </p:sp>
    </p:spTree>
    <p:extLst>
      <p:ext uri="{BB962C8B-B14F-4D97-AF65-F5344CB8AC3E}">
        <p14:creationId xmlns:p14="http://schemas.microsoft.com/office/powerpoint/2010/main" val="4088605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“Digestible” Price Problems</a:t>
            </a:r>
          </a:p>
        </p:txBody>
      </p:sp>
      <p:sp>
        <p:nvSpPr>
          <p:cNvPr id="3" name="Content Placeholder 2"/>
          <p:cNvSpPr>
            <a:spLocks noGrp="1"/>
          </p:cNvSpPr>
          <p:nvPr>
            <p:ph idx="1"/>
          </p:nvPr>
        </p:nvSpPr>
        <p:spPr/>
        <p:txBody>
          <a:bodyPr/>
          <a:lstStyle/>
          <a:p>
            <a:r>
              <a:rPr lang="en-US" dirty="0"/>
              <a:t>Provider Market Concentration</a:t>
            </a:r>
          </a:p>
          <a:p>
            <a:r>
              <a:rPr lang="en-US" dirty="0"/>
              <a:t>Leverage of the “Must-Have” Provider</a:t>
            </a:r>
          </a:p>
          <a:p>
            <a:r>
              <a:rPr lang="en-US" dirty="0"/>
              <a:t> Out-of-Network Hospital-Based Providers</a:t>
            </a:r>
          </a:p>
        </p:txBody>
      </p:sp>
    </p:spTree>
    <p:extLst>
      <p:ext uri="{BB962C8B-B14F-4D97-AF65-F5344CB8AC3E}">
        <p14:creationId xmlns:p14="http://schemas.microsoft.com/office/powerpoint/2010/main" val="3565021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Concentration</a:t>
            </a:r>
          </a:p>
        </p:txBody>
      </p:sp>
      <p:sp>
        <p:nvSpPr>
          <p:cNvPr id="3" name="Content Placeholder 2"/>
          <p:cNvSpPr>
            <a:spLocks noGrp="1"/>
          </p:cNvSpPr>
          <p:nvPr>
            <p:ph idx="1"/>
          </p:nvPr>
        </p:nvSpPr>
        <p:spPr/>
        <p:txBody>
          <a:bodyPr>
            <a:normAutofit fontScale="85000" lnSpcReduction="20000"/>
          </a:bodyPr>
          <a:lstStyle/>
          <a:p>
            <a:pPr lvl="0"/>
            <a:r>
              <a:rPr lang="en-US" dirty="0" err="1"/>
              <a:t>Melnick</a:t>
            </a:r>
            <a:r>
              <a:rPr lang="en-US" dirty="0"/>
              <a:t> and </a:t>
            </a:r>
            <a:r>
              <a:rPr lang="en-US" dirty="0" err="1"/>
              <a:t>Fonkych</a:t>
            </a:r>
            <a:r>
              <a:rPr lang="en-US" dirty="0"/>
              <a:t>: “Hospital prices increased substantially during a period of slow economic growth and may have been driven in part by increased market power by large, multi-hospital systems (and possibly other smaller systems) practicing ‘all-or-none’ contracting.”</a:t>
            </a:r>
          </a:p>
          <a:p>
            <a:pPr lvl="0"/>
            <a:r>
              <a:rPr lang="en-US" dirty="0"/>
              <a:t>Austin and Baker on physicians: “frequently found market concentration levels that appear high relative to the common view that HHI levels above 2500 are concerning. HHIs were 2500 or more in more than half of the counties studied among the chosen procedures and specialties.”</a:t>
            </a:r>
          </a:p>
        </p:txBody>
      </p:sp>
    </p:spTree>
    <p:extLst>
      <p:ext uri="{BB962C8B-B14F-4D97-AF65-F5344CB8AC3E}">
        <p14:creationId xmlns:p14="http://schemas.microsoft.com/office/powerpoint/2010/main" val="2467377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4400</TotalTime>
  <Words>1361</Words>
  <Application>Microsoft Office PowerPoint</Application>
  <PresentationFormat>On-screen Show (4:3)</PresentationFormat>
  <Paragraphs>95</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A Stronger Role for  Insurance Regulators in  Containing Health Care Costs</vt:lpstr>
      <vt:lpstr>PowerPoint Presentation</vt:lpstr>
      <vt:lpstr>PowerPoint Presentation</vt:lpstr>
      <vt:lpstr>PowerPoint Presentation</vt:lpstr>
      <vt:lpstr>PowerPoint Presentation</vt:lpstr>
      <vt:lpstr>Charges and Prices for Office Visit (Established Patient, Low Severity)</vt:lpstr>
      <vt:lpstr>Center/Left Economists’ Preferred Policy Solution: All-Payer Rate Regulation</vt:lpstr>
      <vt:lpstr>Three “Digestible” Price Problems</vt:lpstr>
      <vt:lpstr>Market Concentration</vt:lpstr>
      <vt:lpstr>The “Must-Have” Provider</vt:lpstr>
      <vt:lpstr>Out-of-Network Providers/ Surprise Medical Bills</vt:lpstr>
      <vt:lpstr>What Tools Could Insurance Regulators Use to Lower Health Care Costs?</vt:lpstr>
      <vt:lpstr>Rate Approval Authority</vt:lpstr>
      <vt:lpstr>“Catchall Authority”</vt:lpstr>
      <vt:lpstr>Convening Insurers to Fight “Surprise” Medical Bills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Williams</dc:creator>
  <cp:lastModifiedBy>Jackson Williams</cp:lastModifiedBy>
  <cp:revision>28</cp:revision>
  <cp:lastPrinted>2016-10-11T20:34:14Z</cp:lastPrinted>
  <dcterms:created xsi:type="dcterms:W3CDTF">2016-10-03T19:28:56Z</dcterms:created>
  <dcterms:modified xsi:type="dcterms:W3CDTF">2016-10-12T15:57:53Z</dcterms:modified>
</cp:coreProperties>
</file>